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Gill Sans" panose="020B0502020104020203" pitchFamily="34" charset="-79"/>
      <p:regular r:id="rId16"/>
      <p:bold r:id="rId16"/>
    </p:embeddedFont>
    <p:embeddedFont>
      <p:font typeface="Proxima Nova" panose="02000506030000020004" pitchFamily="2" charset="0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3"/>
    <p:restoredTop sz="94674"/>
  </p:normalViewPr>
  <p:slideViewPr>
    <p:cSldViewPr snapToGrid="0" snapToObjects="1">
      <p:cViewPr varScale="1">
        <p:scale>
          <a:sx n="165" d="100"/>
          <a:sy n="165" d="100"/>
        </p:scale>
        <p:origin x="6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NUL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69e94c9c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69e94c9c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101878c4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101878c4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Admissions training presentation and FAQ (July 2019)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fd721d841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fd721d841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fd721d841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fd721d841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eabfe5093_5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eabfe5093_5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ec3c00e4e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ec3c00e4e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101878c4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101878c4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Admissions training presentation and FAQ (July 2019)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101878c4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101878c4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Admissions training presentation and FAQ (July 2019)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101878c4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101878c46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Admissions training presentation and FAQ (July 2019)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f646a8eb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f646a8eb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Admissions training presentation and FAQ (July 2019)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101878c4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101878c46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Admissions training presentation and FAQ (July 2019)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101878c4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101878c4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Admissions training presentation and FAQ (July 2019)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101878c4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101878c4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Admissions training presentation and FAQ (July 2019)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50031" y="1078260"/>
            <a:ext cx="8643900" cy="17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4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4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4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4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4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4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4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4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4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50031" y="2779365"/>
            <a:ext cx="86439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24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24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24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24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24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Gill Sans"/>
              <a:buChar char="•"/>
              <a:defRPr sz="24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Gill Sans"/>
              <a:buChar char="•"/>
              <a:defRPr sz="24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Gill Sans"/>
              <a:buChar char="•"/>
              <a:defRPr sz="24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Gill Sans"/>
              <a:buChar char="•"/>
              <a:defRPr sz="24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46984" y="4889004"/>
            <a:ext cx="2412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Gill Sans"/>
              <a:buNone/>
              <a:defRPr sz="12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Gill Sans"/>
              <a:buNone/>
              <a:defRPr sz="12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Gill Sans"/>
              <a:buNone/>
              <a:defRPr sz="12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Gill Sans"/>
              <a:buNone/>
              <a:defRPr sz="12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Gill Sans"/>
              <a:buNone/>
              <a:defRPr sz="12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Gill Sans"/>
              <a:buNone/>
              <a:defRPr sz="12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Gill Sans"/>
              <a:buNone/>
              <a:defRPr sz="12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Gill Sans"/>
              <a:buNone/>
              <a:defRPr sz="12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Gill Sans"/>
              <a:buNone/>
              <a:defRPr sz="12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82275" rIns="82275" bIns="822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None/>
              <a:defRPr sz="5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None/>
              <a:defRPr sz="5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None/>
              <a:defRPr sz="5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None/>
              <a:defRPr sz="5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None/>
              <a:defRPr sz="5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4064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None/>
              <a:defRPr sz="5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8255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None/>
              <a:defRPr sz="5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12319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None/>
              <a:defRPr sz="5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16510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None/>
              <a:defRPr sz="5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82275" rIns="82275" bIns="82275" anchor="t" anchorCtr="0">
            <a:noAutofit/>
          </a:bodyPr>
          <a:lstStyle>
            <a:lvl1pPr marL="457200" marR="0" lvl="0" indent="-539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Gill Sans"/>
              <a:buChar char="•"/>
              <a:defRPr sz="2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539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Gill Sans"/>
              <a:buChar char="•"/>
              <a:defRPr sz="2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539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Gill Sans"/>
              <a:buChar char="•"/>
              <a:defRPr sz="2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539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Gill Sans"/>
              <a:buChar char="•"/>
              <a:defRPr sz="2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539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Gill Sans"/>
              <a:buChar char="•"/>
              <a:defRPr sz="2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539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Gill Sans"/>
              <a:buChar char="•"/>
              <a:defRPr sz="2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539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Gill Sans"/>
              <a:buChar char="•"/>
              <a:defRPr sz="2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539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Gill Sans"/>
              <a:buChar char="•"/>
              <a:defRPr sz="2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539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Gill Sans"/>
              <a:buChar char="•"/>
              <a:defRPr sz="2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602503" y="4732020"/>
            <a:ext cx="247200" cy="1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Proxima Nova"/>
              <a:buNone/>
              <a:defRPr sz="1300" b="0" i="0" u="none" strike="noStrike" cap="non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Proxima Nova"/>
              <a:buNone/>
              <a:defRPr sz="1300" b="0" i="0" u="none" strike="noStrike" cap="non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Proxima Nova"/>
              <a:buNone/>
              <a:defRPr sz="1300" b="0" i="0" u="none" strike="noStrike" cap="non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Proxima Nova"/>
              <a:buNone/>
              <a:defRPr sz="1300" b="0" i="0" u="none" strike="noStrike" cap="non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Proxima Nova"/>
              <a:buNone/>
              <a:defRPr sz="1300" b="0" i="0" u="none" strike="noStrike" cap="non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Proxima Nova"/>
              <a:buNone/>
              <a:defRPr sz="1300" b="0" i="0" u="none" strike="noStrike" cap="non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Proxima Nova"/>
              <a:buNone/>
              <a:defRPr sz="1300" b="0" i="0" u="none" strike="noStrike" cap="non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Proxima Nova"/>
              <a:buNone/>
              <a:defRPr sz="1300" b="0" i="0" u="none" strike="noStrike" cap="non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Proxima Nova"/>
              <a:buNone/>
              <a:defRPr sz="1300" b="0" i="0" u="none" strike="noStrike" cap="non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type="obj">
  <p:cSld name="OBJEC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82588" y="0"/>
            <a:ext cx="82263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381000" y="797719"/>
            <a:ext cx="8410500" cy="40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5" tIns="45675" rIns="91375" bIns="45675" anchor="t" anchorCtr="0">
            <a:noAutofit/>
          </a:bodyPr>
          <a:lstStyle>
            <a:lvl1pPr marL="457200" lvl="0" indent="-354330" algn="l" rtl="0">
              <a:spcBef>
                <a:spcPts val="900"/>
              </a:spcBef>
              <a:spcAft>
                <a:spcPts val="0"/>
              </a:spcAft>
              <a:buSzPts val="1980"/>
              <a:buChar char="●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645525" y="4941094"/>
            <a:ext cx="4986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rgbClr val="A40D1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 rtl="0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rgbClr val="A40D1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 rtl="0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rgbClr val="A40D1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 rtl="0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rgbClr val="A40D1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 rtl="0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rgbClr val="A40D1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 rtl="0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rgbClr val="A40D1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 rtl="0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rgbClr val="A40D1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 rtl="0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rgbClr val="A40D1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 rtl="0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rgbClr val="A40D1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/>
        </p:nvSpPr>
        <p:spPr>
          <a:xfrm>
            <a:off x="287750" y="1474700"/>
            <a:ext cx="7529400" cy="21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1">
                <a:latin typeface="Roboto"/>
                <a:ea typeface="Roboto"/>
                <a:cs typeface="Roboto"/>
                <a:sym typeface="Roboto"/>
              </a:rPr>
              <a:t>Profitable Opportunities </a:t>
            </a:r>
            <a:r>
              <a:rPr lang="en-US" sz="4800" b="1" i="1" dirty="0">
                <a:latin typeface="Roboto"/>
                <a:ea typeface="Roboto"/>
                <a:cs typeface="Roboto"/>
                <a:sym typeface="Roboto"/>
              </a:rPr>
              <a:t>in the Movie Industry</a:t>
            </a:r>
            <a:endParaRPr sz="4800" b="1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Microsoft Movie Studio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6"/>
          <p:cNvSpPr txBox="1"/>
          <p:nvPr/>
        </p:nvSpPr>
        <p:spPr>
          <a:xfrm>
            <a:off x="185925" y="4235476"/>
            <a:ext cx="2877600" cy="7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/>
        </p:nvSpPr>
        <p:spPr>
          <a:xfrm>
            <a:off x="259850" y="55050"/>
            <a:ext cx="87075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All Seasons Gross Profit from 2017-2018</a:t>
            </a:r>
            <a:endParaRPr sz="2400" b="1" dirty="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571C46-6570-424B-B68A-9103BA6A2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85" y="601276"/>
            <a:ext cx="3195057" cy="21300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5A6EB6-4303-524C-9B59-E8C694172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200" y="661996"/>
            <a:ext cx="3103977" cy="2069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652F00-00C0-9C4B-AB44-03B6F80D0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85" y="3013462"/>
            <a:ext cx="3195057" cy="21300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C0D921-AAC3-914F-A343-175B3B55C7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9200" y="2987499"/>
            <a:ext cx="3103977" cy="206931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/>
          <p:nvPr/>
        </p:nvSpPr>
        <p:spPr>
          <a:xfrm>
            <a:off x="4472075" y="-23975"/>
            <a:ext cx="46719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6"/>
          <p:cNvSpPr/>
          <p:nvPr/>
        </p:nvSpPr>
        <p:spPr>
          <a:xfrm>
            <a:off x="0" y="1462725"/>
            <a:ext cx="251700" cy="983100"/>
          </a:xfrm>
          <a:prstGeom prst="rect">
            <a:avLst/>
          </a:prstGeom>
          <a:solidFill>
            <a:srgbClr val="FFD4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6"/>
          <p:cNvSpPr txBox="1"/>
          <p:nvPr/>
        </p:nvSpPr>
        <p:spPr>
          <a:xfrm>
            <a:off x="584725" y="1398500"/>
            <a:ext cx="3887100" cy="14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Recommendations &amp; Limitations</a:t>
            </a:r>
            <a:endParaRPr sz="3000" b="1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6"/>
          <p:cNvSpPr txBox="1"/>
          <p:nvPr/>
        </p:nvSpPr>
        <p:spPr>
          <a:xfrm>
            <a:off x="4632200" y="552200"/>
            <a:ext cx="4223700" cy="3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3000"/>
              <a:buFont typeface="Roboto"/>
              <a:buChar char="➢"/>
            </a:pPr>
            <a:r>
              <a:rPr lang="en" sz="3000" b="1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We recommend releasing:</a:t>
            </a:r>
            <a:endParaRPr sz="3000" b="1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3000"/>
              <a:buFont typeface="Roboto"/>
              <a:buChar char="○"/>
            </a:pPr>
            <a:r>
              <a:rPr lang="en" sz="30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Romance in </a:t>
            </a:r>
            <a:r>
              <a:rPr lang="en" sz="3000" u="sng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July</a:t>
            </a:r>
            <a:endParaRPr sz="3000" u="sng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3000"/>
              <a:buFont typeface="Roboto"/>
              <a:buChar char="○"/>
            </a:pPr>
            <a:r>
              <a:rPr lang="en" sz="30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Horror in </a:t>
            </a:r>
            <a:r>
              <a:rPr lang="en" sz="3000" u="sng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November</a:t>
            </a:r>
            <a:endParaRPr sz="3000" u="sng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/>
          <p:nvPr/>
        </p:nvSpPr>
        <p:spPr>
          <a:xfrm>
            <a:off x="4472075" y="-23975"/>
            <a:ext cx="46719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7"/>
          <p:cNvSpPr/>
          <p:nvPr/>
        </p:nvSpPr>
        <p:spPr>
          <a:xfrm>
            <a:off x="0" y="1462725"/>
            <a:ext cx="251700" cy="983100"/>
          </a:xfrm>
          <a:prstGeom prst="rect">
            <a:avLst/>
          </a:prstGeom>
          <a:solidFill>
            <a:srgbClr val="32C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7"/>
          <p:cNvSpPr txBox="1"/>
          <p:nvPr/>
        </p:nvSpPr>
        <p:spPr>
          <a:xfrm>
            <a:off x="584725" y="1398500"/>
            <a:ext cx="3887100" cy="14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Further Research and Next Steps</a:t>
            </a:r>
            <a:endParaRPr sz="3000" b="1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27"/>
          <p:cNvSpPr txBox="1"/>
          <p:nvPr/>
        </p:nvSpPr>
        <p:spPr>
          <a:xfrm>
            <a:off x="4632200" y="628400"/>
            <a:ext cx="4223700" cy="3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3000"/>
              <a:buFont typeface="Roboto"/>
              <a:buChar char="➢"/>
            </a:pPr>
            <a:r>
              <a:rPr lang="en" sz="2500" dirty="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Limitations by complete data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3000"/>
              <a:buFont typeface="Roboto"/>
              <a:buChar char="➢"/>
            </a:pPr>
            <a:endParaRPr lang="en" sz="2500" dirty="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3000"/>
              <a:buFont typeface="Roboto"/>
              <a:buChar char="➢"/>
            </a:pPr>
            <a:r>
              <a:rPr lang="en" sz="2500" dirty="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Characteristics of box office hits (outliers)</a:t>
            </a:r>
            <a:endParaRPr sz="2500" dirty="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 dirty="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3000"/>
              <a:buFont typeface="Roboto"/>
              <a:buChar char="➢"/>
            </a:pPr>
            <a:r>
              <a:rPr lang="en" sz="2500" dirty="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Provide expected gross profit given budget, release date, and genres</a:t>
            </a:r>
            <a:endParaRPr sz="2500" dirty="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/>
          <p:nvPr/>
        </p:nvSpPr>
        <p:spPr>
          <a:xfrm>
            <a:off x="12000" y="0"/>
            <a:ext cx="9144000" cy="5143500"/>
          </a:xfrm>
          <a:prstGeom prst="rect">
            <a:avLst/>
          </a:prstGeom>
          <a:solidFill>
            <a:srgbClr val="2B2B2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" name="Google Shape;16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7096" y="4544025"/>
            <a:ext cx="2235398" cy="3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 txBox="1"/>
          <p:nvPr/>
        </p:nvSpPr>
        <p:spPr>
          <a:xfrm>
            <a:off x="516350" y="1474700"/>
            <a:ext cx="7529400" cy="21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i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Thank You!</a:t>
            </a:r>
            <a:endParaRPr sz="4800" b="1" i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 i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/>
          <p:nvPr/>
        </p:nvSpPr>
        <p:spPr>
          <a:xfrm flipH="1">
            <a:off x="-150" y="0"/>
            <a:ext cx="4610700" cy="51435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7"/>
          <p:cNvSpPr txBox="1"/>
          <p:nvPr/>
        </p:nvSpPr>
        <p:spPr>
          <a:xfrm>
            <a:off x="5046550" y="460200"/>
            <a:ext cx="3806400" cy="39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B3E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7"/>
          <p:cNvSpPr txBox="1"/>
          <p:nvPr/>
        </p:nvSpPr>
        <p:spPr>
          <a:xfrm>
            <a:off x="460825" y="460200"/>
            <a:ext cx="4002300" cy="39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Key Questions</a:t>
            </a:r>
            <a:endParaRPr sz="48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7"/>
          <p:cNvSpPr/>
          <p:nvPr/>
        </p:nvSpPr>
        <p:spPr>
          <a:xfrm>
            <a:off x="145050" y="4687900"/>
            <a:ext cx="146100" cy="342600"/>
          </a:xfrm>
          <a:prstGeom prst="parallelogram">
            <a:avLst>
              <a:gd name="adj" fmla="val 647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7"/>
          <p:cNvSpPr/>
          <p:nvPr/>
        </p:nvSpPr>
        <p:spPr>
          <a:xfrm>
            <a:off x="247375" y="4687900"/>
            <a:ext cx="146100" cy="342600"/>
          </a:xfrm>
          <a:prstGeom prst="parallelogram">
            <a:avLst>
              <a:gd name="adj" fmla="val 647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7"/>
          <p:cNvSpPr txBox="1"/>
          <p:nvPr/>
        </p:nvSpPr>
        <p:spPr>
          <a:xfrm>
            <a:off x="4924350" y="74006"/>
            <a:ext cx="3951900" cy="47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32CEF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tx1"/>
                </a:solidFill>
              </a:rPr>
              <a:t>What to consider to be profit</a:t>
            </a:r>
            <a:r>
              <a:rPr lang="en-US" sz="1700" b="1" dirty="0">
                <a:solidFill>
                  <a:schemeClr val="tx1"/>
                </a:solidFill>
              </a:rPr>
              <a:t>a</a:t>
            </a:r>
            <a:r>
              <a:rPr lang="en" sz="1700" b="1" dirty="0" err="1">
                <a:solidFill>
                  <a:schemeClr val="tx1"/>
                </a:solidFill>
              </a:rPr>
              <a:t>ble</a:t>
            </a:r>
            <a:r>
              <a:rPr lang="en" sz="1700" b="1" dirty="0">
                <a:solidFill>
                  <a:schemeClr val="tx1"/>
                </a:solidFill>
              </a:rPr>
              <a:t> in the movie industry if Microsoft opens a movie studio.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700" b="1" dirty="0">
              <a:solidFill>
                <a:srgbClr val="32CEF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rgbClr val="32CEFE"/>
                </a:solidFill>
              </a:rPr>
              <a:t>Best months: </a:t>
            </a:r>
            <a:endParaRPr sz="1700" b="1" dirty="0">
              <a:solidFill>
                <a:srgbClr val="32CEFE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1700" dirty="0">
                <a:solidFill>
                  <a:schemeClr val="dk1"/>
                </a:solidFill>
                <a:highlight>
                  <a:schemeClr val="lt1"/>
                </a:highlight>
              </a:rPr>
              <a:t>What are the key months to release?</a:t>
            </a:r>
            <a:endParaRPr sz="17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rgbClr val="32CEF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rgbClr val="32CEFE"/>
                </a:solidFill>
              </a:rPr>
              <a:t>Best themes by month: </a:t>
            </a:r>
            <a:endParaRPr sz="1700" b="1" dirty="0">
              <a:solidFill>
                <a:srgbClr val="32CEFE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1700" dirty="0">
                <a:solidFill>
                  <a:schemeClr val="dk1"/>
                </a:solidFill>
                <a:highlight>
                  <a:schemeClr val="lt1"/>
                </a:highlight>
              </a:rPr>
              <a:t>What are the outperforming genres based on month released?</a:t>
            </a:r>
            <a:endParaRPr sz="1700" dirty="0">
              <a:solidFill>
                <a:srgbClr val="32CEF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b="1" dirty="0">
              <a:solidFill>
                <a:srgbClr val="32CEF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1" dirty="0">
                <a:solidFill>
                  <a:srgbClr val="32CEFE"/>
                </a:solidFill>
              </a:rPr>
              <a:t>Datasets: </a:t>
            </a:r>
            <a:endParaRPr sz="1700" b="1" dirty="0">
              <a:solidFill>
                <a:srgbClr val="32CEFE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TheMovieDB.org</a:t>
            </a:r>
            <a:endParaRPr sz="17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Movie_budgets.csv</a:t>
            </a:r>
            <a:endParaRPr sz="17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1700" dirty="0">
                <a:solidFill>
                  <a:schemeClr val="dk1"/>
                </a:solidFill>
                <a:highlight>
                  <a:schemeClr val="lt1"/>
                </a:highlight>
              </a:rPr>
              <a:t>IMDB</a:t>
            </a:r>
            <a:endParaRPr sz="17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Title.basics.csv</a:t>
            </a:r>
            <a:endParaRPr sz="17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b="1" dirty="0">
              <a:solidFill>
                <a:srgbClr val="32CEF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b="1" dirty="0">
              <a:solidFill>
                <a:srgbClr val="32CEF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b="1" dirty="0">
              <a:solidFill>
                <a:srgbClr val="32CEF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/>
        </p:nvSpPr>
        <p:spPr>
          <a:xfrm>
            <a:off x="162872" y="149026"/>
            <a:ext cx="87075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Seasons by Mean Gross Profit (GP) for Past Decade</a:t>
            </a:r>
            <a:endParaRPr sz="2400" b="1" dirty="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53195E-5382-F943-8A40-70899503F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650" y="589674"/>
            <a:ext cx="6803756" cy="45358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/>
        </p:nvSpPr>
        <p:spPr>
          <a:xfrm>
            <a:off x="273704" y="129889"/>
            <a:ext cx="87075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Winter &amp; Fall Mean GP By Decade </a:t>
            </a:r>
            <a:endParaRPr sz="2400" b="1" dirty="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9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6E7CB5-FC2D-FA43-A925-5A27FF8FEFE8}"/>
              </a:ext>
            </a:extLst>
          </p:cNvPr>
          <p:cNvSpPr txBox="1"/>
          <p:nvPr/>
        </p:nvSpPr>
        <p:spPr>
          <a:xfrm>
            <a:off x="1814945" y="3561727"/>
            <a:ext cx="1496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0A00E-CA85-3E4A-8219-92A75C59256C}"/>
              </a:ext>
            </a:extLst>
          </p:cNvPr>
          <p:cNvSpPr txBox="1"/>
          <p:nvPr/>
        </p:nvSpPr>
        <p:spPr>
          <a:xfrm>
            <a:off x="6352307" y="4327732"/>
            <a:ext cx="1496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6C8C1A-158D-CB47-9F38-A3F5FC39B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6342"/>
            <a:ext cx="4523506" cy="30156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4D975F-A7C1-D240-BE44-C10183B25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264" y="1379891"/>
            <a:ext cx="4337393" cy="28915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/>
        </p:nvSpPr>
        <p:spPr>
          <a:xfrm>
            <a:off x="266777" y="155953"/>
            <a:ext cx="87075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Summer &amp; Spring Mean GP By Past Decade</a:t>
            </a:r>
            <a:endParaRPr sz="2400" b="1" dirty="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0D63B-D1E3-A942-9CBA-2EF69274701C}"/>
              </a:ext>
            </a:extLst>
          </p:cNvPr>
          <p:cNvSpPr txBox="1"/>
          <p:nvPr/>
        </p:nvSpPr>
        <p:spPr>
          <a:xfrm>
            <a:off x="1627909" y="3532911"/>
            <a:ext cx="1496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16C863-5C16-6D43-8B94-C96A4737D777}"/>
              </a:ext>
            </a:extLst>
          </p:cNvPr>
          <p:cNvSpPr/>
          <p:nvPr/>
        </p:nvSpPr>
        <p:spPr>
          <a:xfrm>
            <a:off x="6316682" y="4246664"/>
            <a:ext cx="4732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585452-087A-4147-8013-BF710A8AB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9" y="750699"/>
            <a:ext cx="411480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D755EB-F224-F940-BF60-547D6BC56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110" y="1387769"/>
            <a:ext cx="4135988" cy="27573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/>
        </p:nvSpPr>
        <p:spPr>
          <a:xfrm>
            <a:off x="155945" y="155953"/>
            <a:ext cx="87075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Mean Gross Profit by Month for 2017-2018</a:t>
            </a:r>
            <a:endParaRPr sz="2400" b="1" dirty="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3A6995-71BF-C843-BF27-C85725325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742950"/>
            <a:ext cx="54864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/>
        </p:nvSpPr>
        <p:spPr>
          <a:xfrm>
            <a:off x="256898" y="185305"/>
            <a:ext cx="87075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dirty="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Mean Gross Profit by Month Comparison</a:t>
            </a:r>
            <a:endParaRPr sz="2400" b="1" dirty="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18" name="Google Shape;118;p22"/>
          <p:cNvSpPr txBox="1"/>
          <p:nvPr/>
        </p:nvSpPr>
        <p:spPr>
          <a:xfrm>
            <a:off x="1557925" y="3343925"/>
            <a:ext cx="21342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2017-2018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119" name="Google Shape;119;p22"/>
          <p:cNvSpPr txBox="1"/>
          <p:nvPr/>
        </p:nvSpPr>
        <p:spPr>
          <a:xfrm>
            <a:off x="6348504" y="4045640"/>
            <a:ext cx="27645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 years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233575-5903-C543-9794-6620A026F4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22"/>
          <a:stretch/>
        </p:blipFill>
        <p:spPr>
          <a:xfrm>
            <a:off x="4616510" y="1403177"/>
            <a:ext cx="4114800" cy="26054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294766-3912-CB4F-8929-B95E495211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22"/>
          <a:stretch/>
        </p:blipFill>
        <p:spPr>
          <a:xfrm>
            <a:off x="7749" y="680197"/>
            <a:ext cx="4114800" cy="260544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/>
        </p:nvSpPr>
        <p:spPr>
          <a:xfrm>
            <a:off x="176726" y="121318"/>
            <a:ext cx="87075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2017-2018 GP Distribution by Month</a:t>
            </a:r>
            <a:endParaRPr sz="2400" b="1" dirty="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54DABC-F6F2-8748-A736-28CB0A5B23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26"/>
          <a:stretch/>
        </p:blipFill>
        <p:spPr>
          <a:xfrm>
            <a:off x="1498810" y="953149"/>
            <a:ext cx="6196095" cy="375378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/>
        </p:nvSpPr>
        <p:spPr>
          <a:xfrm>
            <a:off x="267599" y="242218"/>
            <a:ext cx="87075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dirty="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10 year GP Distribution by Month</a:t>
            </a:r>
            <a:endParaRPr sz="2400" b="1" dirty="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0BB942-E171-E74D-B814-05F5CC1188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15"/>
          <a:stretch/>
        </p:blipFill>
        <p:spPr>
          <a:xfrm>
            <a:off x="1515942" y="976395"/>
            <a:ext cx="6364579" cy="384357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281</Words>
  <Application>Microsoft Macintosh PowerPoint</Application>
  <PresentationFormat>On-screen Show (16:9)</PresentationFormat>
  <Paragraphs>68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Gill Sans</vt:lpstr>
      <vt:lpstr>Proxima Nova</vt:lpstr>
      <vt:lpstr>Arial</vt:lpstr>
      <vt:lpstr>Roboto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Rashid Baset</cp:lastModifiedBy>
  <cp:revision>13</cp:revision>
  <cp:lastPrinted>2020-03-06T16:17:53Z</cp:lastPrinted>
  <dcterms:modified xsi:type="dcterms:W3CDTF">2020-03-06T20:23:48Z</dcterms:modified>
</cp:coreProperties>
</file>